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67" r:id="rId7"/>
    <p:sldId id="269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41E8D-0DCB-4639-B614-45063E91B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995482-629C-4641-820A-886DADC58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C208CE-53C0-45D8-9448-D3D3FE6ED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8AD9AE-75A4-455B-834A-D0B5C659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670212-1E1F-4145-B426-E997C7FA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48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83221-89BB-4881-AD08-187DD99F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898652-E215-4394-AC56-4AAF0B122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C3999E-3980-4821-B7FE-332D71BC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1B57F5-3515-48E1-A183-520B78D4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387CE5-E6A0-4881-A165-9F5E2825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9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C5CBDD-109D-4D58-AC87-8A9D89720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AD3DFC-2D1A-47FD-9B83-F34F4109F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D257B5-3CCB-41E6-83ED-34CE2A81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30A431-9379-4B4E-9745-95E9418F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D36312-9C35-486B-AFE0-68A42393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87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1FD83-301A-472C-83D2-BBF4ED94E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BBEDC3-F5E2-4CC8-9223-C48DF5FD3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592137-5F65-4A1B-9C61-C659E5B0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5D7699-4FDA-4D99-8E4B-26A427C5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49B80F-3D46-4453-9367-74AAB4A5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00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4C916-B62E-421F-A1C7-B987E53D8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824968-B51E-4B14-B9A0-F878D6494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E95AC9-7E9E-466D-9419-BC52AC136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4CB2F0-E581-40DD-B42A-2DB7EA9E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F263FC-2763-4BB7-9C8D-38A8C873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30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000B8-2B9D-41C6-990D-54BF4599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021570-4CF3-4981-971E-C40F2C9A0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21657E-C2ED-452E-BFF1-8E204F616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077B1F-4020-4415-9A50-91A605D4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E054AB-3697-453D-BB7F-65F7B7214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86AFEB-C6C4-46F1-9251-4DFA196E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260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2C9CE-8941-453B-BB2A-DFC81C3ED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C3B8CD-1733-4567-BE61-0843A6ACC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2C6376-581F-4070-8B90-BEB1575F2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A86D7E2-6DFD-4527-A6C4-5C36E43BE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003A906-0C81-42B1-97E7-643E2F03C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31910A-396F-4107-A3B3-9A0F45DE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4C73494-F7CA-42F2-A4D2-D48BF7A0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052E469-807A-4084-9A48-56812FB1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73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96EAE-442D-44A7-AA72-43C16F2D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A001B44-593A-47CF-8806-31E85C02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40664D1-A280-4E74-957B-5B9CD090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F01A5EE-23E9-4E8C-AC38-E260E06C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45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0F6F8C6-0847-46C7-AB91-329D8573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1492DCE-4B7A-49E6-8327-F5B3FF9B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D8375DF-FD44-4045-90C7-92EFF79D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63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59FEF-2E46-4DA5-B14F-5E2A99C9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84345C-1341-495C-A836-7569C280E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AD9340-F5F2-44DF-A878-DECC9EADE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A41342-28A5-4761-A8B9-8ADB3D0F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067193-538C-469C-B10E-1EB39E73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5C8CC6-C931-46B5-B96C-A9D3EE36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78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F9A8D-C61F-4B0E-A2A1-B946F3FC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26B6225-C881-4263-B768-36D8C4308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768D38-4748-4FF1-B03B-036B9B9F4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F3109A-367D-4CF0-BA4A-87A70BA5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B1500E-143B-419D-A5EB-2231B6D69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906B00-5F70-42A2-BBB3-CBC18B3E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78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50EE07A-25A6-41F6-8131-520906CA3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912BEF-EF12-4B25-8AAB-536C64BB2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3F341A-D0CE-4357-962E-284CA96EE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D9BF-F0F0-4891-BE0C-251EA4A3BBEE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B133F-BAE8-48DD-8CDB-7F5FB3792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A8D1F5-6021-4F03-8551-B60F068056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76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B7E07-2B60-4D05-B2BC-1B67D65710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Hoofdstuk 4.1&amp;4.2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2EDDE5-8D7C-4D43-9532-552A50F8A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Helemaal</a:t>
            </a:r>
            <a:br>
              <a:rPr lang="nl-NL" dirty="0"/>
            </a:br>
            <a:r>
              <a:rPr lang="nl-NL" dirty="0"/>
              <a:t>- Terugblik</a:t>
            </a:r>
            <a:br>
              <a:rPr lang="nl-NL" dirty="0"/>
            </a:br>
            <a:r>
              <a:rPr lang="nl-NL" dirty="0"/>
              <a:t>- Wat ga je leren?</a:t>
            </a:r>
            <a:br>
              <a:rPr lang="nl-NL" dirty="0"/>
            </a:br>
            <a:r>
              <a:rPr lang="nl-NL" dirty="0"/>
              <a:t>- Uitleg (aantekeningen/samenvatting maken)</a:t>
            </a:r>
            <a:br>
              <a:rPr lang="nl-NL" dirty="0"/>
            </a:br>
            <a:r>
              <a:rPr lang="nl-NL" dirty="0"/>
              <a:t>- Eindopdracht maken</a:t>
            </a:r>
          </a:p>
        </p:txBody>
      </p:sp>
    </p:spTree>
    <p:extLst>
      <p:ext uri="{BB962C8B-B14F-4D97-AF65-F5344CB8AC3E}">
        <p14:creationId xmlns:p14="http://schemas.microsoft.com/office/powerpoint/2010/main" val="122195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0"/>
            <a:ext cx="11728174" cy="1325563"/>
          </a:xfrm>
        </p:spPr>
        <p:txBody>
          <a:bodyPr/>
          <a:lstStyle/>
          <a:p>
            <a:r>
              <a:rPr lang="nl-NL" dirty="0"/>
              <a:t>4.2 Verschuiving VAN de 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1256818" cy="5806260"/>
          </a:xfrm>
        </p:spPr>
        <p:txBody>
          <a:bodyPr>
            <a:normAutofit/>
          </a:bodyPr>
          <a:lstStyle/>
          <a:p>
            <a:r>
              <a:rPr lang="nl-NL" dirty="0"/>
              <a:t>Stel één van deze dingen gebeurt:</a:t>
            </a:r>
            <a:br>
              <a:rPr lang="nl-NL" dirty="0"/>
            </a:br>
            <a:r>
              <a:rPr lang="nl-NL" dirty="0"/>
              <a:t> 	- inkomen stijgt</a:t>
            </a:r>
            <a:br>
              <a:rPr lang="nl-NL" dirty="0"/>
            </a:br>
            <a:r>
              <a:rPr lang="nl-NL" dirty="0"/>
              <a:t> 	- bevolkingsaantal neemt toe</a:t>
            </a:r>
            <a:br>
              <a:rPr lang="nl-NL" dirty="0"/>
            </a:br>
            <a:r>
              <a:rPr lang="nl-NL" dirty="0"/>
              <a:t> 	- prijs Heineken stijgt</a:t>
            </a:r>
            <a:br>
              <a:rPr lang="nl-NL" dirty="0"/>
            </a:br>
            <a:r>
              <a:rPr lang="nl-NL" dirty="0"/>
              <a:t>  	- bier drinken blijkt gezond te zijn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B243105-1343-41BE-9856-36817BD89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636" y="-1"/>
            <a:ext cx="4869873" cy="436693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12865D3-2A21-4347-B97F-FEF6032A86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1881"/>
            <a:ext cx="6802582" cy="365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430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0"/>
            <a:ext cx="11728174" cy="1325563"/>
          </a:xfrm>
        </p:spPr>
        <p:txBody>
          <a:bodyPr/>
          <a:lstStyle/>
          <a:p>
            <a:r>
              <a:rPr lang="nl-NL" dirty="0"/>
              <a:t>Eindopdracht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1256818" cy="580626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Er mag nog maar 80 km/uur over snelwegen gereden worden in Europa…</a:t>
            </a:r>
            <a:br>
              <a:rPr lang="nl-NL" dirty="0"/>
            </a:br>
            <a:r>
              <a:rPr lang="nl-NL" dirty="0"/>
              <a:t>Hierdoor stijgt/daalt de vraag naar vliegreizen en de prijs stijgt/daalt/gelijk</a:t>
            </a:r>
          </a:p>
          <a:p>
            <a:r>
              <a:rPr lang="nl-NL" dirty="0"/>
              <a:t>De economie krimpt…</a:t>
            </a:r>
            <a:br>
              <a:rPr lang="nl-NL" dirty="0"/>
            </a:br>
            <a:r>
              <a:rPr lang="nl-NL" dirty="0"/>
              <a:t>Hierdoor stijgt/daalt de vraag naar vliegreizen en de prijs stijgt/daalt/gelijk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De bevolking van Nederland neemt toe…</a:t>
            </a:r>
            <a:br>
              <a:rPr lang="nl-NL" dirty="0"/>
            </a:br>
            <a:r>
              <a:rPr lang="nl-NL" dirty="0"/>
              <a:t>1. Hierdoor stijgt/daalt de gevraagde hoeveelheid scooters.</a:t>
            </a:r>
            <a:br>
              <a:rPr lang="nl-NL" dirty="0"/>
            </a:br>
            <a:r>
              <a:rPr lang="nl-NL" dirty="0"/>
              <a:t>2. Hierdoor is er een verschuiving van/over de vraaglijn</a:t>
            </a:r>
            <a:br>
              <a:rPr lang="nl-NL" dirty="0"/>
            </a:br>
            <a:r>
              <a:rPr lang="nl-NL" dirty="0"/>
              <a:t>3. De verschuiving gaat naar links/rechts/niet van toepassing</a:t>
            </a:r>
          </a:p>
          <a:p>
            <a:r>
              <a:rPr lang="nl-NL" dirty="0"/>
              <a:t>De prijs van een scooter verdubbelt omdat scooteronderdelen moeilijk te verkrijgen zijn…</a:t>
            </a:r>
            <a:br>
              <a:rPr lang="nl-NL" dirty="0"/>
            </a:br>
            <a:r>
              <a:rPr lang="nl-NL" dirty="0"/>
              <a:t>1. Hierdoor stijgt/daalt de gevraagde hoeveelheid scooters.</a:t>
            </a:r>
            <a:br>
              <a:rPr lang="nl-NL" dirty="0"/>
            </a:br>
            <a:r>
              <a:rPr lang="nl-NL" dirty="0"/>
              <a:t>2. Hierdoor is er een verschuiving van/over de vraaglijn</a:t>
            </a:r>
            <a:br>
              <a:rPr lang="nl-NL" dirty="0"/>
            </a:br>
            <a:r>
              <a:rPr lang="nl-NL" dirty="0"/>
              <a:t>3. De verschuiving gaat naar links/rechts/niet van toepassing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862809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0"/>
            <a:ext cx="11728174" cy="1325563"/>
          </a:xfrm>
        </p:spPr>
        <p:txBody>
          <a:bodyPr/>
          <a:lstStyle/>
          <a:p>
            <a:r>
              <a:rPr lang="nl-NL" dirty="0"/>
              <a:t>Eindopdracht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1256818" cy="5917096"/>
          </a:xfrm>
        </p:spPr>
        <p:txBody>
          <a:bodyPr>
            <a:normAutofit lnSpcReduction="10000"/>
          </a:bodyPr>
          <a:lstStyle/>
          <a:p>
            <a:r>
              <a:rPr lang="nl-NL" dirty="0"/>
              <a:t>Er mag nog maar 80 km/uur over snelwegen gereden worden in Europa…</a:t>
            </a:r>
            <a:br>
              <a:rPr lang="nl-NL" dirty="0"/>
            </a:br>
            <a:r>
              <a:rPr lang="nl-NL" dirty="0"/>
              <a:t>Hierdoor </a:t>
            </a:r>
            <a:r>
              <a:rPr lang="nl-NL" dirty="0">
                <a:solidFill>
                  <a:srgbClr val="FF0000"/>
                </a:solidFill>
              </a:rPr>
              <a:t>stijgt</a:t>
            </a:r>
            <a:r>
              <a:rPr lang="nl-NL" dirty="0"/>
              <a:t>/daalt de vraag naar vliegreizen en de prijs </a:t>
            </a:r>
            <a:r>
              <a:rPr lang="nl-NL" dirty="0">
                <a:solidFill>
                  <a:srgbClr val="FF0000"/>
                </a:solidFill>
              </a:rPr>
              <a:t>stijgt</a:t>
            </a:r>
            <a:r>
              <a:rPr lang="nl-NL" dirty="0"/>
              <a:t>/daalt/gelijk</a:t>
            </a:r>
          </a:p>
          <a:p>
            <a:r>
              <a:rPr lang="nl-NL" dirty="0"/>
              <a:t>De economie krimpt…</a:t>
            </a:r>
            <a:br>
              <a:rPr lang="nl-NL" dirty="0"/>
            </a:br>
            <a:r>
              <a:rPr lang="nl-NL" dirty="0"/>
              <a:t>Hierdoor stijgt/</a:t>
            </a:r>
            <a:r>
              <a:rPr lang="nl-NL" dirty="0">
                <a:solidFill>
                  <a:srgbClr val="FF0000"/>
                </a:solidFill>
              </a:rPr>
              <a:t>daalt</a:t>
            </a:r>
            <a:r>
              <a:rPr lang="nl-NL" dirty="0"/>
              <a:t> de vraag naar vliegreizen en de prijs stijgt/</a:t>
            </a:r>
            <a:r>
              <a:rPr lang="nl-NL" dirty="0">
                <a:solidFill>
                  <a:srgbClr val="FF0000"/>
                </a:solidFill>
              </a:rPr>
              <a:t>daalt</a:t>
            </a:r>
            <a:r>
              <a:rPr lang="nl-NL" dirty="0"/>
              <a:t>/gelijk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De bevolking van Nederland neemt toe…</a:t>
            </a:r>
            <a:br>
              <a:rPr lang="nl-NL" dirty="0"/>
            </a:br>
            <a:r>
              <a:rPr lang="nl-NL" dirty="0"/>
              <a:t>1. Hierdoor </a:t>
            </a:r>
            <a:r>
              <a:rPr lang="nl-NL" dirty="0">
                <a:solidFill>
                  <a:srgbClr val="FF0000"/>
                </a:solidFill>
              </a:rPr>
              <a:t>stijgt</a:t>
            </a:r>
            <a:r>
              <a:rPr lang="nl-NL" dirty="0"/>
              <a:t>/daalt de gevraagde hoeveelheid scooters.</a:t>
            </a:r>
            <a:br>
              <a:rPr lang="nl-NL" dirty="0"/>
            </a:br>
            <a:r>
              <a:rPr lang="nl-NL" dirty="0"/>
              <a:t>2. Hierdoor is er een verschuiving </a:t>
            </a:r>
            <a:r>
              <a:rPr lang="nl-NL" dirty="0">
                <a:solidFill>
                  <a:srgbClr val="FF0000"/>
                </a:solidFill>
              </a:rPr>
              <a:t>van</a:t>
            </a:r>
            <a:r>
              <a:rPr lang="nl-NL" dirty="0"/>
              <a:t>/over de vraaglijn</a:t>
            </a:r>
            <a:br>
              <a:rPr lang="nl-NL" dirty="0"/>
            </a:br>
            <a:r>
              <a:rPr lang="nl-NL" dirty="0"/>
              <a:t>3. De verschuiving gaat naar links/</a:t>
            </a:r>
            <a:r>
              <a:rPr lang="nl-NL" dirty="0">
                <a:solidFill>
                  <a:srgbClr val="FF0000"/>
                </a:solidFill>
              </a:rPr>
              <a:t>rechts</a:t>
            </a:r>
            <a:r>
              <a:rPr lang="nl-NL" dirty="0"/>
              <a:t>/niet van toepassing</a:t>
            </a:r>
          </a:p>
          <a:p>
            <a:r>
              <a:rPr lang="nl-NL" dirty="0"/>
              <a:t>De prijs van een scooter verdubbelt omdat scooteronderdelen moeilijk te verkrijgen zijn…</a:t>
            </a:r>
            <a:br>
              <a:rPr lang="nl-NL" dirty="0"/>
            </a:br>
            <a:r>
              <a:rPr lang="nl-NL" dirty="0"/>
              <a:t>1. Hierdoor stijgt/</a:t>
            </a:r>
            <a:r>
              <a:rPr lang="nl-NL" dirty="0">
                <a:solidFill>
                  <a:srgbClr val="FF0000"/>
                </a:solidFill>
              </a:rPr>
              <a:t>daalt</a:t>
            </a:r>
            <a:r>
              <a:rPr lang="nl-NL" dirty="0"/>
              <a:t> de gevraagde hoeveelheid scooters.</a:t>
            </a:r>
            <a:br>
              <a:rPr lang="nl-NL" dirty="0"/>
            </a:br>
            <a:r>
              <a:rPr lang="nl-NL" dirty="0"/>
              <a:t>2. Hierdoor is er een verschuiving van/</a:t>
            </a:r>
            <a:r>
              <a:rPr lang="nl-NL" dirty="0">
                <a:solidFill>
                  <a:srgbClr val="FF0000"/>
                </a:solidFill>
              </a:rPr>
              <a:t>over</a:t>
            </a:r>
            <a:r>
              <a:rPr lang="nl-NL" dirty="0"/>
              <a:t> de vraaglijn</a:t>
            </a:r>
            <a:br>
              <a:rPr lang="nl-NL" dirty="0"/>
            </a:br>
            <a:r>
              <a:rPr lang="nl-NL" dirty="0"/>
              <a:t>3. De verschuiving gaat naar links/rechts/</a:t>
            </a:r>
            <a:r>
              <a:rPr lang="nl-NL" dirty="0">
                <a:solidFill>
                  <a:srgbClr val="FF0000"/>
                </a:solidFill>
              </a:rPr>
              <a:t>niet van toepassing</a:t>
            </a:r>
            <a:endParaRPr lang="nl-NL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05403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66819-1709-49ED-9D4D-C3065E1A4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keer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E849D5-9A51-4DB4-BEA9-8A07C53E8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Verzekering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Risico aversie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Averechtse selectie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Asymmetrische informatie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Collectieve dwang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Premiedifferentiatie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Eigen risico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Moreel wangedrag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err="1"/>
              <a:t>Marktfalen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E39E3E4-5058-4ED3-BE7C-16347D116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3394" y="681037"/>
            <a:ext cx="3335612" cy="294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1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D6E16-42B7-47FB-B364-5ADCD9B7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 je aan het eind van dit filmpje?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CEEED0-4B2F-426D-B3D3-9F2719C2C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52611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Drie belangrijkste redenen om te vliegen noemen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Noemen waarom de vraag naar vliegreizen verandert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Uitleggen wat er gebeurt met de vraag en prijs van vliegreizen na gebeurtenissen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Betalingsbereidheid en consumentensurplus kunnen berekenen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Uitleggen waarom een vraaglijn een dalend verloop heeft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Uitleggen wanneer er een verschuiving OVER de vraaglijn 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Uitleggen wanneer er een verschuiving VAN de vraaglijn is </a:t>
            </a:r>
          </a:p>
        </p:txBody>
      </p:sp>
    </p:spTree>
    <p:extLst>
      <p:ext uri="{BB962C8B-B14F-4D97-AF65-F5344CB8AC3E}">
        <p14:creationId xmlns:p14="http://schemas.microsoft.com/office/powerpoint/2010/main" val="362370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/>
              <a:t>4.1 Waarom vliegen mensen?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0889974" cy="5353464"/>
          </a:xfrm>
        </p:spPr>
        <p:txBody>
          <a:bodyPr/>
          <a:lstStyle/>
          <a:p>
            <a:endParaRPr lang="nl-NL" sz="2400" dirty="0"/>
          </a:p>
          <a:p>
            <a:r>
              <a:rPr lang="nl-NL" sz="2400" dirty="0"/>
              <a:t>Zakelijk personenvervoer</a:t>
            </a:r>
          </a:p>
          <a:p>
            <a:r>
              <a:rPr lang="nl-NL" sz="2400" dirty="0"/>
              <a:t>Toeristisch personenvervoer</a:t>
            </a:r>
          </a:p>
          <a:p>
            <a:r>
              <a:rPr lang="nl-NL" sz="2400" dirty="0"/>
              <a:t>Goederenvervoer</a:t>
            </a:r>
            <a:br>
              <a:rPr lang="nl-NL" sz="2400" dirty="0"/>
            </a:b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85A4868-D66E-4D98-8CB1-0258AFCE3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000340"/>
            <a:ext cx="5154185" cy="3294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564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0"/>
            <a:ext cx="11728174" cy="1325563"/>
          </a:xfrm>
        </p:spPr>
        <p:txBody>
          <a:bodyPr/>
          <a:lstStyle/>
          <a:p>
            <a:r>
              <a:rPr lang="nl-NL" dirty="0"/>
              <a:t>4.2 Waar hangt de vraag (naar vliegreizen) van af?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1256818" cy="580626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/>
              <a:t>Groei van de economie/samenwerking tussen landen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Toeristische reizen spelen andere factoren een rol</a:t>
            </a:r>
          </a:p>
          <a:p>
            <a:r>
              <a:rPr lang="nl-NL" sz="2400" dirty="0"/>
              <a:t>Prijs</a:t>
            </a:r>
          </a:p>
          <a:p>
            <a:r>
              <a:rPr lang="nl-NL" sz="2400" dirty="0"/>
              <a:t>Stand van de economie</a:t>
            </a:r>
          </a:p>
          <a:p>
            <a:r>
              <a:rPr lang="nl-NL" sz="2400" dirty="0"/>
              <a:t>Inkomen</a:t>
            </a:r>
          </a:p>
          <a:p>
            <a:r>
              <a:rPr lang="nl-NL" sz="2400" dirty="0"/>
              <a:t>Globalisering</a:t>
            </a:r>
          </a:p>
          <a:p>
            <a:r>
              <a:rPr lang="nl-NL" sz="2400" dirty="0"/>
              <a:t>Bevolkingsomvang</a:t>
            </a:r>
          </a:p>
          <a:p>
            <a:r>
              <a:rPr lang="nl-NL" sz="2400" dirty="0"/>
              <a:t>Behoefte</a:t>
            </a:r>
          </a:p>
          <a:p>
            <a:r>
              <a:rPr lang="nl-NL" sz="2400" dirty="0"/>
              <a:t>Prijzen van andere vervoersmiddelen (substitutiegoederen)</a:t>
            </a:r>
          </a:p>
          <a:p>
            <a:r>
              <a:rPr lang="nl-NL" sz="2400" dirty="0"/>
              <a:t>Prijzen van aanvullende goederen (complementaire goederen)</a:t>
            </a:r>
          </a:p>
          <a:p>
            <a:r>
              <a:rPr lang="nl-NL" sz="2400" dirty="0"/>
              <a:t>Incidentele factoren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/>
              <a:t>… verandert. Hierdoor stijgt/daalt de vraag naar vliegreizen en wordt de prijs hoger/lager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6826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0"/>
            <a:ext cx="11728174" cy="1325563"/>
          </a:xfrm>
        </p:spPr>
        <p:txBody>
          <a:bodyPr/>
          <a:lstStyle/>
          <a:p>
            <a:r>
              <a:rPr lang="nl-NL" dirty="0"/>
              <a:t>4.2 Betalingsbereidheid en consumentensurplus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1256818" cy="5806260"/>
          </a:xfrm>
        </p:spPr>
        <p:txBody>
          <a:bodyPr>
            <a:normAutofit/>
          </a:bodyPr>
          <a:lstStyle/>
          <a:p>
            <a:r>
              <a:rPr lang="nl-NL" b="1" dirty="0"/>
              <a:t>Betalingsbereidheid</a:t>
            </a:r>
            <a:r>
              <a:rPr lang="nl-NL" dirty="0"/>
              <a:t> = 	het maximale bedrag dat iemand ergens voor wil  					betalen.</a:t>
            </a:r>
          </a:p>
          <a:p>
            <a:r>
              <a:rPr lang="nl-NL" b="1" dirty="0"/>
              <a:t>Consumentensurplus</a:t>
            </a:r>
            <a:r>
              <a:rPr lang="nl-NL" dirty="0"/>
              <a:t> =	het verschil tussen de betalingsbereidheid van de </a:t>
            </a:r>
            <a:br>
              <a:rPr lang="nl-NL" dirty="0"/>
            </a:br>
            <a:r>
              <a:rPr lang="nl-NL" dirty="0"/>
              <a:t> 				consument en de prijs die hij/zij moet betalen</a:t>
            </a:r>
            <a:br>
              <a:rPr lang="nl-NL" dirty="0"/>
            </a:br>
            <a:r>
              <a:rPr lang="nl-NL" dirty="0"/>
              <a:t> 			        = een stukje </a:t>
            </a:r>
            <a:r>
              <a:rPr lang="nl-NL" b="1" dirty="0"/>
              <a:t>welvaartswinst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D3376EB-2550-41E1-97FD-B91E3AAAE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87311"/>
            <a:ext cx="4378319" cy="4470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963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0"/>
            <a:ext cx="11728174" cy="1325563"/>
          </a:xfrm>
        </p:spPr>
        <p:txBody>
          <a:bodyPr/>
          <a:lstStyle/>
          <a:p>
            <a:r>
              <a:rPr lang="nl-NL" dirty="0"/>
              <a:t>4.2 Verloop van de vraaglijn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1256818" cy="5806260"/>
          </a:xfrm>
        </p:spPr>
        <p:txBody>
          <a:bodyPr>
            <a:normAutofit/>
          </a:bodyPr>
          <a:lstStyle/>
          <a:p>
            <a:r>
              <a:rPr lang="nl-NL" b="1" dirty="0"/>
              <a:t>Als de prijs van een product stijgt, daalt de vraag. </a:t>
            </a:r>
            <a:br>
              <a:rPr lang="nl-NL" b="1" dirty="0"/>
            </a:br>
            <a:r>
              <a:rPr lang="nl-NL" b="1" dirty="0"/>
              <a:t> 	</a:t>
            </a:r>
            <a:r>
              <a:rPr lang="nl-NL" b="1" dirty="0">
                <a:sym typeface="Wingdings" panose="05000000000000000000" pitchFamily="2" charset="2"/>
              </a:rPr>
              <a:t> </a:t>
            </a:r>
            <a:r>
              <a:rPr lang="nl-NL" dirty="0">
                <a:sym typeface="Wingdings" panose="05000000000000000000" pitchFamily="2" charset="2"/>
              </a:rPr>
              <a:t>negatief verband: het gevolg reageert tegengesteld op de oorzaak</a:t>
            </a:r>
          </a:p>
          <a:p>
            <a:r>
              <a:rPr lang="nl-NL" dirty="0">
                <a:sym typeface="Wingdings" panose="05000000000000000000" pitchFamily="2" charset="2"/>
              </a:rPr>
              <a:t>Vraaglijn heeft een dalend verloop</a:t>
            </a:r>
            <a:endParaRPr lang="nl-NL" dirty="0"/>
          </a:p>
          <a:p>
            <a:r>
              <a:rPr lang="nl-NL" b="1" dirty="0"/>
              <a:t>Surplus uitrekenen </a:t>
            </a:r>
            <a:r>
              <a:rPr lang="nl-NL" dirty="0"/>
              <a:t>(driehoek): 0,5 x basis x hoogte</a:t>
            </a:r>
            <a:endParaRPr lang="nl-NL" b="1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D3376EB-2550-41E1-97FD-B91E3AAAE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1"/>
            <a:ext cx="3358153" cy="342900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75D9EC9-9EC9-4359-A452-6B69DECF7C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1110" y="3508957"/>
            <a:ext cx="3482471" cy="334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884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0"/>
            <a:ext cx="11728174" cy="1325563"/>
          </a:xfrm>
        </p:spPr>
        <p:txBody>
          <a:bodyPr/>
          <a:lstStyle/>
          <a:p>
            <a:r>
              <a:rPr lang="nl-NL" dirty="0"/>
              <a:t>4.2 Verschuiving over/langs de 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1256818" cy="5806260"/>
          </a:xfrm>
        </p:spPr>
        <p:txBody>
          <a:bodyPr>
            <a:normAutofit/>
          </a:bodyPr>
          <a:lstStyle/>
          <a:p>
            <a:r>
              <a:rPr lang="nl-NL" dirty="0"/>
              <a:t>Economie bestuderen = één ding veranderen, </a:t>
            </a:r>
            <a:br>
              <a:rPr lang="nl-NL" dirty="0"/>
            </a:br>
            <a:r>
              <a:rPr lang="nl-NL" dirty="0"/>
              <a:t>mits </a:t>
            </a:r>
            <a:r>
              <a:rPr lang="nl-NL" b="1" dirty="0"/>
              <a:t>ceteris paribus</a:t>
            </a:r>
            <a:br>
              <a:rPr lang="nl-NL" dirty="0"/>
            </a:br>
            <a:r>
              <a:rPr lang="nl-NL" dirty="0"/>
              <a:t>“andere factoren die van invloed zijn blijven gelijk”</a:t>
            </a:r>
            <a:br>
              <a:rPr lang="nl-NL" dirty="0"/>
            </a:br>
            <a:endParaRPr lang="nl-NL" dirty="0"/>
          </a:p>
          <a:p>
            <a:r>
              <a:rPr lang="nl-NL" b="1" dirty="0"/>
              <a:t>Als de prijs verandert, verandert de vraaglijn niet.</a:t>
            </a:r>
            <a:br>
              <a:rPr lang="nl-NL" b="1" dirty="0"/>
            </a:br>
            <a:r>
              <a:rPr lang="nl-NL" b="1" dirty="0"/>
              <a:t> 	</a:t>
            </a:r>
            <a:r>
              <a:rPr lang="nl-NL" b="1" dirty="0">
                <a:sym typeface="Wingdings" panose="05000000000000000000" pitchFamily="2" charset="2"/>
              </a:rPr>
              <a:t> </a:t>
            </a:r>
            <a:r>
              <a:rPr lang="nl-NL" dirty="0">
                <a:sym typeface="Wingdings" panose="05000000000000000000" pitchFamily="2" charset="2"/>
              </a:rPr>
              <a:t>ander punt op </a:t>
            </a:r>
            <a:r>
              <a:rPr lang="nl-NL" u="sng" dirty="0">
                <a:sym typeface="Wingdings" panose="05000000000000000000" pitchFamily="2" charset="2"/>
              </a:rPr>
              <a:t>dezelfde</a:t>
            </a:r>
            <a:r>
              <a:rPr lang="nl-NL" dirty="0">
                <a:sym typeface="Wingdings" panose="05000000000000000000" pitchFamily="2" charset="2"/>
              </a:rPr>
              <a:t> vraaglijn</a:t>
            </a:r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D3376EB-2550-41E1-97FD-B91E3AAAE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1"/>
            <a:ext cx="3358153" cy="342900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75D9EC9-9EC9-4359-A452-6B69DECF7C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1110" y="3508957"/>
            <a:ext cx="3482471" cy="3349043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7FC9B2D-6219-4D8E-AF07-B67DE26F77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1827" y="220467"/>
            <a:ext cx="3533192" cy="360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097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0"/>
            <a:ext cx="11728174" cy="1325563"/>
          </a:xfrm>
        </p:spPr>
        <p:txBody>
          <a:bodyPr/>
          <a:lstStyle/>
          <a:p>
            <a:r>
              <a:rPr lang="nl-NL" dirty="0"/>
              <a:t>4.2 Verschuiving VAN de 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1256818" cy="5806260"/>
          </a:xfrm>
        </p:spPr>
        <p:txBody>
          <a:bodyPr>
            <a:normAutofit/>
          </a:bodyPr>
          <a:lstStyle/>
          <a:p>
            <a:r>
              <a:rPr lang="nl-NL" dirty="0"/>
              <a:t>We gaan natuurlijk weer uit van </a:t>
            </a:r>
            <a:r>
              <a:rPr lang="nl-NL" b="1" dirty="0"/>
              <a:t>ceteris paribus</a:t>
            </a:r>
            <a:endParaRPr lang="nl-NL" dirty="0"/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Redenen verschuiving van de vraaglijn: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  - Inkomen verandert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  - Prijzen andere goederen en diensten (substitutiegoederen) veranderen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  - Aantal vragers verandert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  - Behoefte verandert (bijv. mode)</a:t>
            </a:r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D3376EB-2550-41E1-97FD-B91E3AAAE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9127" y="0"/>
            <a:ext cx="2202873" cy="224934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E1E1BFC9-71F8-4DB5-A3BC-CC78259CE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82" y="3407444"/>
            <a:ext cx="7069432" cy="345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5194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231E2CBA9FF94E9FE987310FF3BBEA" ma:contentTypeVersion="10" ma:contentTypeDescription="Een nieuw document maken." ma:contentTypeScope="" ma:versionID="c3469beb1be9fd1d68d230f7852d2866">
  <xsd:schema xmlns:xsd="http://www.w3.org/2001/XMLSchema" xmlns:xs="http://www.w3.org/2001/XMLSchema" xmlns:p="http://schemas.microsoft.com/office/2006/metadata/properties" xmlns:ns3="d324f9be-04b8-4bdb-9c5d-e6b1f45d4bc9" xmlns:ns4="f9fe8d39-1240-4461-8213-cdc2be853919" targetNamespace="http://schemas.microsoft.com/office/2006/metadata/properties" ma:root="true" ma:fieldsID="3991b9e68e1c7df0e447ff3143852f92" ns3:_="" ns4:_="">
    <xsd:import namespace="d324f9be-04b8-4bdb-9c5d-e6b1f45d4bc9"/>
    <xsd:import namespace="f9fe8d39-1240-4461-8213-cdc2be8539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4f9be-04b8-4bdb-9c5d-e6b1f45d4b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e8d39-1240-4461-8213-cdc2be85391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E840ED-734A-4F2D-B7A0-E3A98ADB217D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f9fe8d39-1240-4461-8213-cdc2be853919"/>
    <ds:schemaRef ds:uri="d324f9be-04b8-4bdb-9c5d-e6b1f45d4bc9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0111902-8AFE-4EB2-BB31-5257487B4A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24f9be-04b8-4bdb-9c5d-e6b1f45d4bc9"/>
    <ds:schemaRef ds:uri="f9fe8d39-1240-4461-8213-cdc2be8539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5B00B9-110C-4185-981F-ED570A01F1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744</Words>
  <Application>Microsoft Office PowerPoint</Application>
  <PresentationFormat>Breedbeeld</PresentationFormat>
  <Paragraphs>67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Kantoorthema</vt:lpstr>
      <vt:lpstr>Hoofdstuk 4.1&amp;4.2</vt:lpstr>
      <vt:lpstr>Vorige keer</vt:lpstr>
      <vt:lpstr>Wat kun je aan het eind van dit filmpje?</vt:lpstr>
      <vt:lpstr>4.1 Waarom vliegen mensen?</vt:lpstr>
      <vt:lpstr>4.2 Waar hangt de vraag (naar vliegreizen) van af?</vt:lpstr>
      <vt:lpstr>4.2 Betalingsbereidheid en consumentensurplus</vt:lpstr>
      <vt:lpstr>4.2 Verloop van de vraaglijn</vt:lpstr>
      <vt:lpstr>4.2 Verschuiving over/langs de lijn</vt:lpstr>
      <vt:lpstr>4.2 Verschuiving VAN de lijn</vt:lpstr>
      <vt:lpstr>4.2 Verschuiving VAN de lijn</vt:lpstr>
      <vt:lpstr>Eindopdracht</vt:lpstr>
      <vt:lpstr>Eindopdracht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2</dc:title>
  <dc:creator>Venema, H. | Marne College</dc:creator>
  <cp:lastModifiedBy>Venema, H. | Marne College</cp:lastModifiedBy>
  <cp:revision>28</cp:revision>
  <dcterms:created xsi:type="dcterms:W3CDTF">2020-04-09T08:02:15Z</dcterms:created>
  <dcterms:modified xsi:type="dcterms:W3CDTF">2020-05-13T11:43:12Z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0x01010069231E2CBA9FF94E9FE987310FF3BBEA</vt:lpwstr>
  </property>
</Properties>
</file>