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7" r:id="rId7"/>
    <p:sldId id="269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4.1&amp;4.2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Helemaal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Verschuiving VAN de 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dirty="0"/>
              <a:t>Stel één van deze dingen gebeurt:</a:t>
            </a:r>
            <a:br>
              <a:rPr lang="nl-NL" dirty="0"/>
            </a:br>
            <a:r>
              <a:rPr lang="nl-NL" dirty="0"/>
              <a:t> 	- inkomen stijgt</a:t>
            </a:r>
            <a:br>
              <a:rPr lang="nl-NL" dirty="0"/>
            </a:br>
            <a:r>
              <a:rPr lang="nl-NL" dirty="0"/>
              <a:t> 	- bevolkingsaantal neemt toe</a:t>
            </a:r>
            <a:br>
              <a:rPr lang="nl-NL" dirty="0"/>
            </a:br>
            <a:r>
              <a:rPr lang="nl-NL" dirty="0"/>
              <a:t> 	- prijs Heineken stijgt</a:t>
            </a:r>
            <a:br>
              <a:rPr lang="nl-NL" dirty="0"/>
            </a:br>
            <a:r>
              <a:rPr lang="nl-NL" dirty="0"/>
              <a:t>  	- bier drinken blijkt gezond te zijn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B243105-1343-41BE-9856-36817BD89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36" y="-1"/>
            <a:ext cx="4869873" cy="436693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12865D3-2A21-4347-B97F-FEF6032A8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1881"/>
            <a:ext cx="6802582" cy="365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3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Er mag nog maar 80 km/uur over snelwegen gereden worden in Europa…</a:t>
            </a:r>
            <a:br>
              <a:rPr lang="nl-NL" dirty="0"/>
            </a:br>
            <a:r>
              <a:rPr lang="nl-NL" dirty="0"/>
              <a:t>Hierdoor stijgt/daalt de vraag naar vliegreizen en de prijs stijgt/daalt/gelijk</a:t>
            </a:r>
          </a:p>
          <a:p>
            <a:r>
              <a:rPr lang="nl-NL" dirty="0"/>
              <a:t>De economie krimpt…</a:t>
            </a:r>
            <a:br>
              <a:rPr lang="nl-NL" dirty="0"/>
            </a:br>
            <a:r>
              <a:rPr lang="nl-NL" dirty="0"/>
              <a:t>Hierdoor stijgt/daalt de vraag naar vliegreizen en de prijs stijgt/daalt/gelijk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bevolking van Nederland neemt toe…</a:t>
            </a:r>
            <a:br>
              <a:rPr lang="nl-NL" dirty="0"/>
            </a:br>
            <a:r>
              <a:rPr lang="nl-NL" dirty="0"/>
              <a:t>1. Hierdoor stijgt/daalt de gevraagde hoeveelheid scooters.</a:t>
            </a:r>
            <a:br>
              <a:rPr lang="nl-NL" dirty="0"/>
            </a:br>
            <a:r>
              <a:rPr lang="nl-NL" dirty="0"/>
              <a:t>2. Hierdoor is er een verschuiving van/over de vraaglijn</a:t>
            </a:r>
            <a:br>
              <a:rPr lang="nl-NL" dirty="0"/>
            </a:br>
            <a:r>
              <a:rPr lang="nl-NL" dirty="0"/>
              <a:t>3. De verschuiving gaat naar links/rechts/niet van toepassing</a:t>
            </a:r>
          </a:p>
          <a:p>
            <a:r>
              <a:rPr lang="nl-NL" dirty="0"/>
              <a:t>De prijs van een scooter verdubbelt omdat scooteronderdelen moeilijk te verkrijgen zijn…</a:t>
            </a:r>
            <a:br>
              <a:rPr lang="nl-NL" dirty="0"/>
            </a:br>
            <a:r>
              <a:rPr lang="nl-NL" dirty="0"/>
              <a:t>1. Hierdoor stijgt/daalt de gevraagde hoeveelheid scooters.</a:t>
            </a:r>
            <a:br>
              <a:rPr lang="nl-NL" dirty="0"/>
            </a:br>
            <a:r>
              <a:rPr lang="nl-NL" dirty="0"/>
              <a:t>2. Hierdoor is er een verschuiving van/over de vraaglijn</a:t>
            </a:r>
            <a:br>
              <a:rPr lang="nl-NL" dirty="0"/>
            </a:br>
            <a:r>
              <a:rPr lang="nl-NL" dirty="0"/>
              <a:t>3. De verschuiving gaat naar links/rechts/niet van toepassing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6280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91709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Er mag nog maar 80 km/uur over snelwegen gereden worden in Europa…</a:t>
            </a:r>
            <a:br>
              <a:rPr lang="nl-NL" dirty="0"/>
            </a:br>
            <a:r>
              <a:rPr lang="nl-NL" dirty="0"/>
              <a:t>Hierdoor </a:t>
            </a:r>
            <a:r>
              <a:rPr lang="nl-NL" dirty="0">
                <a:solidFill>
                  <a:srgbClr val="FF0000"/>
                </a:solidFill>
              </a:rPr>
              <a:t>stijgt</a:t>
            </a:r>
            <a:r>
              <a:rPr lang="nl-NL" dirty="0"/>
              <a:t>/daalt de vraag naar vliegreizen en de prijs </a:t>
            </a:r>
            <a:r>
              <a:rPr lang="nl-NL" dirty="0">
                <a:solidFill>
                  <a:srgbClr val="FF0000"/>
                </a:solidFill>
              </a:rPr>
              <a:t>stijgt</a:t>
            </a:r>
            <a:r>
              <a:rPr lang="nl-NL" dirty="0"/>
              <a:t>/daalt/gelijk</a:t>
            </a:r>
          </a:p>
          <a:p>
            <a:r>
              <a:rPr lang="nl-NL" dirty="0"/>
              <a:t>De economie krimpt…</a:t>
            </a:r>
            <a:br>
              <a:rPr lang="nl-NL" dirty="0"/>
            </a:br>
            <a:r>
              <a:rPr lang="nl-NL" dirty="0"/>
              <a:t>Hierdoor stijgt/</a:t>
            </a:r>
            <a:r>
              <a:rPr lang="nl-NL" dirty="0">
                <a:solidFill>
                  <a:srgbClr val="FF0000"/>
                </a:solidFill>
              </a:rPr>
              <a:t>daalt</a:t>
            </a:r>
            <a:r>
              <a:rPr lang="nl-NL" dirty="0"/>
              <a:t> de vraag naar vliegreizen en de prijs stijgt/</a:t>
            </a:r>
            <a:r>
              <a:rPr lang="nl-NL" dirty="0">
                <a:solidFill>
                  <a:srgbClr val="FF0000"/>
                </a:solidFill>
              </a:rPr>
              <a:t>daalt</a:t>
            </a:r>
            <a:r>
              <a:rPr lang="nl-NL" dirty="0"/>
              <a:t>/gelijk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bevolking van Nederland neemt toe…</a:t>
            </a:r>
            <a:br>
              <a:rPr lang="nl-NL" dirty="0"/>
            </a:br>
            <a:r>
              <a:rPr lang="nl-NL" dirty="0"/>
              <a:t>1. Hierdoor </a:t>
            </a:r>
            <a:r>
              <a:rPr lang="nl-NL" dirty="0">
                <a:solidFill>
                  <a:srgbClr val="FF0000"/>
                </a:solidFill>
              </a:rPr>
              <a:t>stijgt</a:t>
            </a:r>
            <a:r>
              <a:rPr lang="nl-NL" dirty="0"/>
              <a:t>/daalt de gevraagde hoeveelheid scooters.</a:t>
            </a:r>
            <a:br>
              <a:rPr lang="nl-NL" dirty="0"/>
            </a:br>
            <a:r>
              <a:rPr lang="nl-NL" dirty="0"/>
              <a:t>2. Hierdoor is er een verschuiving </a:t>
            </a:r>
            <a:r>
              <a:rPr lang="nl-NL" dirty="0">
                <a:solidFill>
                  <a:srgbClr val="FF0000"/>
                </a:solidFill>
              </a:rPr>
              <a:t>van</a:t>
            </a:r>
            <a:r>
              <a:rPr lang="nl-NL" dirty="0"/>
              <a:t>/over de vraaglijn</a:t>
            </a:r>
            <a:br>
              <a:rPr lang="nl-NL" dirty="0"/>
            </a:br>
            <a:r>
              <a:rPr lang="nl-NL" dirty="0"/>
              <a:t>3. De verschuiving gaat naar links/</a:t>
            </a:r>
            <a:r>
              <a:rPr lang="nl-NL" dirty="0">
                <a:solidFill>
                  <a:srgbClr val="FF0000"/>
                </a:solidFill>
              </a:rPr>
              <a:t>rechts</a:t>
            </a:r>
            <a:r>
              <a:rPr lang="nl-NL" dirty="0"/>
              <a:t>/niet van toepassing</a:t>
            </a:r>
          </a:p>
          <a:p>
            <a:r>
              <a:rPr lang="nl-NL" dirty="0"/>
              <a:t>De prijs van een scooter verdubbelt omdat scooteronderdelen moeilijk te verkrijgen zijn…</a:t>
            </a:r>
            <a:br>
              <a:rPr lang="nl-NL" dirty="0"/>
            </a:br>
            <a:r>
              <a:rPr lang="nl-NL" dirty="0"/>
              <a:t>1. Hierdoor stijgt/</a:t>
            </a:r>
            <a:r>
              <a:rPr lang="nl-NL" dirty="0">
                <a:solidFill>
                  <a:srgbClr val="FF0000"/>
                </a:solidFill>
              </a:rPr>
              <a:t>daalt</a:t>
            </a:r>
            <a:r>
              <a:rPr lang="nl-NL" dirty="0"/>
              <a:t> de gevraagde hoeveelheid scooters.</a:t>
            </a:r>
            <a:br>
              <a:rPr lang="nl-NL" dirty="0"/>
            </a:br>
            <a:r>
              <a:rPr lang="nl-NL" dirty="0"/>
              <a:t>2. Hierdoor is er een verschuiving van/</a:t>
            </a:r>
            <a:r>
              <a:rPr lang="nl-NL" dirty="0">
                <a:solidFill>
                  <a:srgbClr val="FF0000"/>
                </a:solidFill>
              </a:rPr>
              <a:t>over</a:t>
            </a:r>
            <a:r>
              <a:rPr lang="nl-NL" dirty="0"/>
              <a:t> de vraaglijn</a:t>
            </a:r>
            <a:br>
              <a:rPr lang="nl-NL" dirty="0"/>
            </a:br>
            <a:r>
              <a:rPr lang="nl-NL" dirty="0"/>
              <a:t>3. De verschuiving gaat naar links/rechts/</a:t>
            </a:r>
            <a:r>
              <a:rPr lang="nl-NL" dirty="0">
                <a:solidFill>
                  <a:srgbClr val="FF0000"/>
                </a:solidFill>
              </a:rPr>
              <a:t>niet van toepassing</a:t>
            </a:r>
            <a:endParaRPr lang="nl-NL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540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66819-1709-49ED-9D4D-C3065E1A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849D5-9A51-4DB4-BEA9-8A07C53E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Verzekering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Risico aversie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Averechtse selectie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Asymmetrische informatie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Collectieve dwang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Premiedifferentiatie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Eigen risico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Moreel wangedrag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err="1"/>
              <a:t>Marktfalen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E39E3E4-5058-4ED3-BE7C-16347D116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94" y="681037"/>
            <a:ext cx="3335612" cy="29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1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Drie belangrijkste redenen om te vliegen noemen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Noemen waarom de vraag naar vliegreizen verandert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Uitleggen wat er gebeurt met de vraag en prijs van vliegreizen na gebeurtenissen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Betalingsbereidheid en consumentensurplus kunnen berekenen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Uitleggen waarom een vraaglijn een dalend verloop heeft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Uitleggen wanneer er een verschuiving OVER de vraaglijn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Uitleggen wanneer er een verschuiving VAN de vraaglijn is 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4.1 Waarom vliegen mensen?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353464"/>
          </a:xfrm>
        </p:spPr>
        <p:txBody>
          <a:bodyPr/>
          <a:lstStyle/>
          <a:p>
            <a:endParaRPr lang="nl-NL" sz="2400" dirty="0"/>
          </a:p>
          <a:p>
            <a:r>
              <a:rPr lang="nl-NL" sz="2400" dirty="0"/>
              <a:t>Zakelijk personenvervoer</a:t>
            </a:r>
          </a:p>
          <a:p>
            <a:r>
              <a:rPr lang="nl-NL" sz="2400" dirty="0"/>
              <a:t>Toeristisch personenvervoer</a:t>
            </a:r>
          </a:p>
          <a:p>
            <a:r>
              <a:rPr lang="nl-NL" sz="2400" dirty="0"/>
              <a:t>Goederenvervoer</a:t>
            </a:r>
            <a:br>
              <a:rPr lang="nl-NL" sz="2400" dirty="0"/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85A4868-D66E-4D98-8CB1-0258AFCE3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000340"/>
            <a:ext cx="5154185" cy="329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6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Waar hangt de vraag (naar vliegreizen) van af?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Groei van de economie/samenwerking tussen landen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Toeristische reizen spelen andere factoren een rol</a:t>
            </a:r>
          </a:p>
          <a:p>
            <a:r>
              <a:rPr lang="nl-NL" sz="2400" dirty="0"/>
              <a:t>Prijs</a:t>
            </a:r>
          </a:p>
          <a:p>
            <a:r>
              <a:rPr lang="nl-NL" sz="2400" dirty="0"/>
              <a:t>Stand van de economie</a:t>
            </a:r>
          </a:p>
          <a:p>
            <a:r>
              <a:rPr lang="nl-NL" sz="2400" dirty="0"/>
              <a:t>Inkomen</a:t>
            </a:r>
          </a:p>
          <a:p>
            <a:r>
              <a:rPr lang="nl-NL" sz="2400" dirty="0"/>
              <a:t>Globalisering</a:t>
            </a:r>
          </a:p>
          <a:p>
            <a:r>
              <a:rPr lang="nl-NL" sz="2400" dirty="0"/>
              <a:t>Bevolkingsomvang</a:t>
            </a:r>
          </a:p>
          <a:p>
            <a:r>
              <a:rPr lang="nl-NL" sz="2400" dirty="0"/>
              <a:t>Behoefte</a:t>
            </a:r>
          </a:p>
          <a:p>
            <a:r>
              <a:rPr lang="nl-NL" sz="2400" dirty="0"/>
              <a:t>Prijzen van andere vervoersmiddelen (substitutiegoederen)</a:t>
            </a:r>
          </a:p>
          <a:p>
            <a:r>
              <a:rPr lang="nl-NL" sz="2400" dirty="0"/>
              <a:t>Prijzen van aanvullende goederen (complementaire goederen)</a:t>
            </a:r>
          </a:p>
          <a:p>
            <a:r>
              <a:rPr lang="nl-NL" sz="2400" dirty="0"/>
              <a:t>Incidentele factoren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… verandert. Hierdoor stijgt/daalt de vraag naar vliegreizen en wordt de prijs hoger/lager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682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Betalingsbereidheid en consumentensurplus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b="1" dirty="0"/>
              <a:t>Betalingsbereidheid</a:t>
            </a:r>
            <a:r>
              <a:rPr lang="nl-NL" dirty="0"/>
              <a:t> = 	het maximale bedrag dat iemand ergens voor wil  					betalen.</a:t>
            </a:r>
          </a:p>
          <a:p>
            <a:r>
              <a:rPr lang="nl-NL" b="1" dirty="0"/>
              <a:t>Consumentensurplus</a:t>
            </a:r>
            <a:r>
              <a:rPr lang="nl-NL" dirty="0"/>
              <a:t> =	het verschil tussen de betalingsbereidheid van de </a:t>
            </a:r>
            <a:br>
              <a:rPr lang="nl-NL" dirty="0"/>
            </a:br>
            <a:r>
              <a:rPr lang="nl-NL" dirty="0"/>
              <a:t> 				consument en de prijs die hij/zij moet betalen</a:t>
            </a:r>
            <a:br>
              <a:rPr lang="nl-NL" dirty="0"/>
            </a:br>
            <a:r>
              <a:rPr lang="nl-NL" dirty="0"/>
              <a:t> 			        = een stukje </a:t>
            </a:r>
            <a:r>
              <a:rPr lang="nl-NL" b="1" dirty="0"/>
              <a:t>welvaartswinst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D3376EB-2550-41E1-97FD-B91E3AAAE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7311"/>
            <a:ext cx="4378319" cy="447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6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Verloop van de vraaglijn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b="1" dirty="0"/>
              <a:t>Als de prijs van een product stijgt, daalt de vraag. </a:t>
            </a:r>
            <a:br>
              <a:rPr lang="nl-NL" b="1" dirty="0"/>
            </a:br>
            <a:r>
              <a:rPr lang="nl-NL" b="1" dirty="0"/>
              <a:t> 	</a:t>
            </a:r>
            <a:r>
              <a:rPr lang="nl-NL" b="1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negatief verband: het gevolg reageert tegengesteld op de oorzaak</a:t>
            </a:r>
          </a:p>
          <a:p>
            <a:r>
              <a:rPr lang="nl-NL" dirty="0">
                <a:sym typeface="Wingdings" panose="05000000000000000000" pitchFamily="2" charset="2"/>
              </a:rPr>
              <a:t>Vraaglijn heeft een dalend verloop</a:t>
            </a:r>
            <a:endParaRPr lang="nl-NL" dirty="0"/>
          </a:p>
          <a:p>
            <a:r>
              <a:rPr lang="nl-NL" b="1" dirty="0"/>
              <a:t>Surplus uitrekenen </a:t>
            </a:r>
            <a:r>
              <a:rPr lang="nl-NL" dirty="0"/>
              <a:t>(driehoek): 0,5 x basis x hoogte</a:t>
            </a: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D3376EB-2550-41E1-97FD-B91E3AAAE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1"/>
            <a:ext cx="3358153" cy="3429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75D9EC9-9EC9-4359-A452-6B69DECF7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110" y="3508957"/>
            <a:ext cx="3482471" cy="334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8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Verschuiving over/langs de 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dirty="0"/>
              <a:t>Economie bestuderen = één ding veranderen, </a:t>
            </a:r>
            <a:br>
              <a:rPr lang="nl-NL" dirty="0"/>
            </a:br>
            <a:r>
              <a:rPr lang="nl-NL" dirty="0"/>
              <a:t>mits </a:t>
            </a:r>
            <a:r>
              <a:rPr lang="nl-NL" b="1" dirty="0"/>
              <a:t>ceteris paribus</a:t>
            </a:r>
            <a:br>
              <a:rPr lang="nl-NL" dirty="0"/>
            </a:br>
            <a:r>
              <a:rPr lang="nl-NL" dirty="0"/>
              <a:t>“andere factoren die van invloed zijn blijven gelijk”</a:t>
            </a:r>
            <a:br>
              <a:rPr lang="nl-NL" dirty="0"/>
            </a:br>
            <a:endParaRPr lang="nl-NL" dirty="0"/>
          </a:p>
          <a:p>
            <a:r>
              <a:rPr lang="nl-NL" b="1" dirty="0"/>
              <a:t>Als de prijs verandert, verandert de vraaglijn niet.</a:t>
            </a:r>
            <a:br>
              <a:rPr lang="nl-NL" b="1" dirty="0"/>
            </a:br>
            <a:r>
              <a:rPr lang="nl-NL" b="1" dirty="0"/>
              <a:t> 	</a:t>
            </a:r>
            <a:r>
              <a:rPr lang="nl-NL" b="1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ander punt op </a:t>
            </a:r>
            <a:r>
              <a:rPr lang="nl-NL" u="sng" dirty="0">
                <a:sym typeface="Wingdings" panose="05000000000000000000" pitchFamily="2" charset="2"/>
              </a:rPr>
              <a:t>dezelfde</a:t>
            </a:r>
            <a:r>
              <a:rPr lang="nl-NL" dirty="0">
                <a:sym typeface="Wingdings" panose="05000000000000000000" pitchFamily="2" charset="2"/>
              </a:rPr>
              <a:t> vraaglijn</a:t>
            </a: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D3376EB-2550-41E1-97FD-B91E3AAAE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1"/>
            <a:ext cx="3358153" cy="3429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75D9EC9-9EC9-4359-A452-6B69DECF7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110" y="3508957"/>
            <a:ext cx="3482471" cy="334904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7FC9B2D-6219-4D8E-AF07-B67DE26F7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827" y="220467"/>
            <a:ext cx="3533192" cy="360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9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4.2 Verschuiving VAN de 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dirty="0"/>
              <a:t>We gaan natuurlijk weer uit van </a:t>
            </a:r>
            <a:r>
              <a:rPr lang="nl-NL" b="1" dirty="0"/>
              <a:t>ceteris paribus</a:t>
            </a:r>
            <a:endParaRPr lang="nl-NL" dirty="0"/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Redenen verschuiving van de vraaglijn: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  - Inkomen verandert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  - Prijzen andere goederen en diensten (substitutiegoederen) veranderen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  - Aantal vragers verandert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  - Behoefte verandert (bijv. mode)</a:t>
            </a: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D3376EB-2550-41E1-97FD-B91E3AAAE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127" y="0"/>
            <a:ext cx="2202873" cy="224934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1E1BFC9-71F8-4DB5-A3BC-CC78259CE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2" y="3407444"/>
            <a:ext cx="7069432" cy="345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194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E840ED-734A-4F2D-B7A0-E3A98ADB217D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f9fe8d39-1240-4461-8213-cdc2be853919"/>
    <ds:schemaRef ds:uri="d324f9be-04b8-4bdb-9c5d-e6b1f45d4bc9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744</Words>
  <Application>Microsoft Office PowerPoint</Application>
  <PresentationFormat>Breedbeeld</PresentationFormat>
  <Paragraphs>67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Hoofdstuk 4.1&amp;4.2</vt:lpstr>
      <vt:lpstr>Vorige keer</vt:lpstr>
      <vt:lpstr>Wat kun je aan het eind van dit filmpje?</vt:lpstr>
      <vt:lpstr>4.1 Waarom vliegen mensen?</vt:lpstr>
      <vt:lpstr>4.2 Waar hangt de vraag (naar vliegreizen) van af?</vt:lpstr>
      <vt:lpstr>4.2 Betalingsbereidheid en consumentensurplus</vt:lpstr>
      <vt:lpstr>4.2 Verloop van de vraaglijn</vt:lpstr>
      <vt:lpstr>4.2 Verschuiving over/langs de lijn</vt:lpstr>
      <vt:lpstr>4.2 Verschuiving VAN de lijn</vt:lpstr>
      <vt:lpstr>4.2 Verschuiving VAN de lijn</vt:lpstr>
      <vt:lpstr>Eindopdracht</vt:lpstr>
      <vt:lpstr>Eindopdracht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28</cp:revision>
  <dcterms:created xsi:type="dcterms:W3CDTF">2020-04-09T08:02:15Z</dcterms:created>
  <dcterms:modified xsi:type="dcterms:W3CDTF">2020-05-13T11:43:12Z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